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72" r:id="rId4"/>
    <p:sldId id="274" r:id="rId5"/>
    <p:sldId id="279" r:id="rId6"/>
    <p:sldId id="275" r:id="rId7"/>
    <p:sldId id="276" r:id="rId8"/>
    <p:sldId id="277" r:id="rId9"/>
    <p:sldId id="278" r:id="rId10"/>
    <p:sldId id="280" r:id="rId11"/>
    <p:sldId id="271"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0F0F0"/>
              </a:solidFill>
              <a:prstDash val="solid"/>
              <a:miter lim="400000"/>
            </a:ln>
          </a:top>
          <a:bottom>
            <a:ln w="12700" cap="flat">
              <a:solidFill>
                <a:srgbClr val="F0F0F0"/>
              </a:solidFill>
              <a:prstDash val="solid"/>
              <a:miter lim="400000"/>
            </a:ln>
          </a:bottom>
          <a:insideH>
            <a:ln w="12700" cap="flat">
              <a:solidFill>
                <a:srgbClr val="F0F0F0"/>
              </a:solidFill>
              <a:prstDash val="solid"/>
              <a:miter lim="400000"/>
            </a:ln>
          </a:insideH>
          <a:insideV>
            <a:ln w="12700" cap="flat">
              <a:noFill/>
              <a:miter lim="400000"/>
            </a:ln>
          </a:insideV>
        </a:tcBdr>
        <a:fill>
          <a:solidFill>
            <a:srgbClr val="6D6D6D">
              <a:alpha val="41000"/>
            </a:srgbClr>
          </a:solidFill>
        </a:fill>
      </a:tcStyle>
    </a:wholeTbl>
    <a:band2H>
      <a:tcTxStyle/>
      <a:tcStyle>
        <a:tcBdr/>
        <a:fill>
          <a:solidFill>
            <a:srgbClr val="4E4E4E">
              <a:alpha val="4100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F0F0F0"/>
              </a:solidFill>
              <a:prstDash val="solid"/>
              <a:miter lim="400000"/>
            </a:ln>
          </a:left>
          <a:right>
            <a:ln w="12700" cap="flat">
              <a:solidFill>
                <a:srgbClr val="F0F0F0"/>
              </a:solidFill>
              <a:prstDash val="solid"/>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solidFill>
            <a:srgbClr val="656565">
              <a:alpha val="75000"/>
            </a:srgbClr>
          </a:solid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0F0F0"/>
              </a:solidFill>
              <a:prstDash val="solid"/>
              <a:miter lim="400000"/>
            </a:ln>
          </a:top>
          <a:bottom>
            <a:ln w="12700" cap="flat">
              <a:solidFill>
                <a:srgbClr val="F0F0F0"/>
              </a:solidFill>
              <a:prstDash val="solid"/>
              <a:miter lim="400000"/>
            </a:ln>
          </a:bottom>
          <a:insideH>
            <a:ln w="12700" cap="flat">
              <a:solidFill>
                <a:srgbClr val="F3F1DF"/>
              </a:solidFill>
              <a:prstDash val="solid"/>
              <a:miter lim="400000"/>
            </a:ln>
          </a:insideH>
          <a:insideV>
            <a:ln w="12700" cap="flat">
              <a:noFill/>
              <a:miter lim="400000"/>
            </a:ln>
          </a:insideV>
        </a:tcBdr>
        <a:fill>
          <a:solidFill>
            <a:srgbClr val="1861A1">
              <a:alpha val="80000"/>
            </a:srgbClr>
          </a:solid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0F0F0"/>
              </a:solidFill>
              <a:prstDash val="solid"/>
              <a:miter lim="400000"/>
            </a:ln>
          </a:top>
          <a:bottom>
            <a:ln w="25400" cap="flat">
              <a:solidFill>
                <a:srgbClr val="F0F0F0"/>
              </a:solidFill>
              <a:prstDash val="solid"/>
              <a:miter lim="400000"/>
            </a:ln>
          </a:bottom>
          <a:insideH>
            <a:ln w="12700" cap="flat">
              <a:solidFill>
                <a:srgbClr val="F3F1DF"/>
              </a:solidFill>
              <a:prstDash val="solid"/>
              <a:miter lim="400000"/>
            </a:ln>
          </a:insideH>
          <a:insideV>
            <a:ln w="12700" cap="flat">
              <a:noFill/>
              <a:miter lim="400000"/>
            </a:ln>
          </a:insideV>
        </a:tcBdr>
        <a:fill>
          <a:solidFill>
            <a:srgbClr val="1861A1">
              <a:alpha val="80000"/>
            </a:srgbClr>
          </a:solidFill>
        </a:fill>
      </a:tcStyle>
    </a:firstRow>
  </a:tblStyle>
  <a:tblStyle styleId="{C7B018BB-80A7-4F77-B60F-C8B233D01FF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D6D6D">
              <a:alpha val="41000"/>
            </a:srgbClr>
          </a:solidFill>
        </a:fill>
      </a:tcStyle>
    </a:wholeTbl>
    <a:band2H>
      <a:tcTxStyle/>
      <a:tcStyle>
        <a:tcBdr/>
        <a:fill>
          <a:solidFill>
            <a:srgbClr val="909090">
              <a:alpha val="41000"/>
            </a:srgbClr>
          </a:solidFill>
        </a:fill>
      </a:tcStyle>
    </a:band2H>
    <a:firstCol>
      <a:tcTxStyle b="off" i="off">
        <a:font>
          <a:latin typeface="Helvetica Neue Medium"/>
          <a:ea typeface="Helvetica Neue Medium"/>
          <a:cs typeface="Helvetica Neue Medium"/>
        </a:font>
        <a:srgbClr val="FFFFFF"/>
      </a:tcTxStyle>
      <a:tcStyle>
        <a:tcBdr>
          <a:left>
            <a:ln w="6350" cap="flat">
              <a:solidFill>
                <a:srgbClr val="484745"/>
              </a:solidFill>
              <a:prstDash val="solid"/>
              <a:miter lim="400000"/>
            </a:ln>
          </a:left>
          <a:right>
            <a:ln w="6350" cap="flat">
              <a:solidFill>
                <a:srgbClr val="5E5D5B"/>
              </a:solidFill>
              <a:prstDash val="solid"/>
              <a:miter lim="400000"/>
            </a:ln>
          </a:right>
          <a:top>
            <a:ln w="12700" cap="flat">
              <a:noFill/>
              <a:miter lim="400000"/>
            </a:ln>
          </a:top>
          <a:bottom>
            <a:ln w="12700" cap="flat">
              <a:noFill/>
              <a:miter lim="400000"/>
            </a:ln>
          </a:bottom>
          <a:insideH>
            <a:ln w="12700" cap="flat">
              <a:noFill/>
              <a:miter lim="400000"/>
            </a:ln>
          </a:insideH>
          <a:insideV>
            <a:ln w="6350" cap="flat">
              <a:solidFill>
                <a:srgbClr val="5E5D5B"/>
              </a:solidFill>
              <a:prstDash val="solid"/>
              <a:miter lim="400000"/>
            </a:ln>
          </a:insideV>
        </a:tcBdr>
        <a:fill>
          <a:noFill/>
        </a:fill>
      </a:tcStyle>
    </a:firstCol>
    <a:lastRow>
      <a:tcTxStyle b="off" i="off">
        <a:font>
          <a:latin typeface="Helvetica Neue Medium"/>
          <a:ea typeface="Helvetica Neue Medium"/>
          <a:cs typeface="Helvetica Neue Medium"/>
        </a:font>
        <a:srgbClr val="FFFFFF"/>
      </a:tcTxStyle>
      <a:tcStyle>
        <a:tcBdr>
          <a:left>
            <a:ln w="12700" cap="flat">
              <a:solidFill>
                <a:srgbClr val="714717"/>
              </a:solidFill>
              <a:prstDash val="solid"/>
              <a:miter lim="400000"/>
            </a:ln>
          </a:left>
          <a:right>
            <a:ln w="12700" cap="flat">
              <a:solidFill>
                <a:srgbClr val="714717"/>
              </a:solidFill>
              <a:prstDash val="solid"/>
              <a:miter lim="400000"/>
            </a:ln>
          </a:right>
          <a:top>
            <a:ln w="6350" cap="flat">
              <a:solidFill>
                <a:srgbClr val="5E5D5B"/>
              </a:solidFill>
              <a:prstDash val="solid"/>
              <a:miter lim="400000"/>
            </a:ln>
          </a:top>
          <a:bottom>
            <a:ln w="6350" cap="flat">
              <a:solidFill>
                <a:srgbClr val="484745"/>
              </a:solidFill>
              <a:prstDash val="solid"/>
              <a:miter lim="400000"/>
            </a:ln>
          </a:bottom>
          <a:insideH>
            <a:ln w="12700" cap="flat">
              <a:solidFill>
                <a:srgbClr val="714717"/>
              </a:solidFill>
              <a:prstDash val="solid"/>
              <a:miter lim="400000"/>
            </a:ln>
          </a:insideH>
          <a:insideV>
            <a:ln w="12700" cap="flat">
              <a:solidFill>
                <a:srgbClr val="714717"/>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714717"/>
              </a:solidFill>
              <a:prstDash val="solid"/>
              <a:miter lim="400000"/>
            </a:ln>
          </a:left>
          <a:right>
            <a:ln w="12700" cap="flat">
              <a:solidFill>
                <a:srgbClr val="714717"/>
              </a:solidFill>
              <a:prstDash val="solid"/>
              <a:miter lim="400000"/>
            </a:ln>
          </a:right>
          <a:top>
            <a:ln w="6350" cap="flat">
              <a:solidFill>
                <a:srgbClr val="484745"/>
              </a:solidFill>
              <a:prstDash val="solid"/>
              <a:miter lim="400000"/>
            </a:ln>
          </a:top>
          <a:bottom>
            <a:ln w="6350" cap="flat">
              <a:solidFill>
                <a:srgbClr val="5E5D5B"/>
              </a:solidFill>
              <a:prstDash val="solid"/>
              <a:miter lim="400000"/>
            </a:ln>
          </a:bottom>
          <a:insideH>
            <a:ln w="12700" cap="flat">
              <a:solidFill>
                <a:srgbClr val="714717"/>
              </a:solidFill>
              <a:prstDash val="solid"/>
              <a:miter lim="400000"/>
            </a:ln>
          </a:insideH>
          <a:insideV>
            <a:ln w="12700" cap="flat">
              <a:solidFill>
                <a:srgbClr val="714717"/>
              </a:solidFill>
              <a:prstDash val="solid"/>
              <a:miter lim="400000"/>
            </a:ln>
          </a:insideV>
        </a:tcBdr>
        <a:fill>
          <a:no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3F1DF"/>
              </a:solidFill>
              <a:custDash>
                <a:ds d="200000" sp="200000"/>
              </a:custDash>
              <a:miter lim="400000"/>
            </a:ln>
          </a:top>
          <a:bottom>
            <a:ln w="12700" cap="flat">
              <a:solidFill>
                <a:srgbClr val="F3F1DF"/>
              </a:solidFill>
              <a:custDash>
                <a:ds d="200000" sp="200000"/>
              </a:custDash>
              <a:miter lim="400000"/>
            </a:ln>
          </a:bottom>
          <a:insideH>
            <a:ln w="12700" cap="flat">
              <a:solidFill>
                <a:srgbClr val="F3F1DF"/>
              </a:solidFill>
              <a:custDash>
                <a:ds d="200000" sp="200000"/>
              </a:custDash>
              <a:miter lim="400000"/>
            </a:ln>
          </a:insideH>
          <a:insideV>
            <a:ln w="12700" cap="flat">
              <a:noFill/>
              <a:miter lim="400000"/>
            </a:ln>
          </a:insideV>
        </a:tcBdr>
        <a:fill>
          <a:solidFill>
            <a:srgbClr val="4D4D4D"/>
          </a:solidFill>
        </a:fill>
      </a:tcStyle>
    </a:wholeTbl>
    <a:band2H>
      <a:tcTxStyle/>
      <a:tcStyle>
        <a:tcBdr/>
        <a:fill>
          <a:solidFill>
            <a:srgbClr val="5A5A5A"/>
          </a:solidFill>
        </a:fill>
      </a:tcStyle>
    </a:band2H>
    <a:firstCol>
      <a:tcTxStyle b="off" i="off">
        <a:font>
          <a:latin typeface="Helvetica Neue Medium"/>
          <a:ea typeface="Helvetica Neue Medium"/>
          <a:cs typeface="Helvetica Neue Medium"/>
        </a:font>
        <a:srgbClr val="FFFFF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chemeClr val="accent3">
              <a:hueOff val="-1022247"/>
              <a:satOff val="34289"/>
              <a:lumOff val="-18384"/>
            </a:schemeClr>
          </a:solid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noFill/>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noFill/>
              <a:miter lim="400000"/>
            </a:ln>
          </a:insideV>
        </a:tcBdr>
        <a:fill>
          <a:solidFill>
            <a:srgbClr val="6D6D6D"/>
          </a:solidFill>
        </a:fill>
      </a:tcStyle>
    </a:wholeTbl>
    <a:band2H>
      <a:tcTxStyle/>
      <a:tcStyle>
        <a:tcBdr/>
        <a:fill>
          <a:solidFill>
            <a:srgbClr val="7D7D7D"/>
          </a:solidFill>
        </a:fill>
      </a:tcStyle>
    </a:band2H>
    <a:firstCol>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noFill/>
              <a:miter lim="400000"/>
            </a:ln>
          </a:insideV>
        </a:tcBdr>
        <a:fill>
          <a:solidFill>
            <a:srgbClr val="5C5C5B"/>
          </a:solidFill>
        </a:fill>
      </a:tcStyle>
    </a:firstCol>
    <a:lastRow>
      <a:tcTxStyle b="off" i="off">
        <a:font>
          <a:latin typeface="Helvetica Neue Medium"/>
          <a:ea typeface="Helvetica Neue Medium"/>
          <a:cs typeface="Helvetica Neue Medium"/>
        </a:font>
        <a:srgbClr val="282828"/>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C0C0C0"/>
              </a:solidFill>
              <a:prstDash val="solid"/>
              <a:miter lim="400000"/>
            </a:ln>
          </a:insideH>
          <a:insideV>
            <a:ln w="12700" cap="flat">
              <a:noFill/>
              <a:miter lim="400000"/>
            </a:ln>
          </a:insideV>
        </a:tcBdr>
        <a:fill>
          <a:solidFill>
            <a:srgbClr val="A2A7A9"/>
          </a:solid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C0C0C0"/>
              </a:solidFill>
              <a:prstDash val="solid"/>
              <a:miter lim="400000"/>
            </a:ln>
          </a:insideH>
          <a:insideV>
            <a:ln w="12700" cap="flat">
              <a:noFill/>
              <a:miter lim="400000"/>
            </a:ln>
          </a:insideV>
        </a:tcBdr>
        <a:fill>
          <a:solidFill>
            <a:schemeClr val="accent5">
              <a:hueOff val="103245"/>
              <a:satOff val="-16002"/>
              <a:lumOff val="283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6350" cap="flat">
              <a:solidFill>
                <a:srgbClr val="FFFFFF"/>
              </a:solidFill>
              <a:prstDash val="solid"/>
              <a:miter lim="400000"/>
            </a:ln>
          </a:top>
          <a:bottom>
            <a:ln w="635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solidFill>
            <a:srgbClr val="5D5D5D"/>
          </a:solidFill>
        </a:fill>
      </a:tcStyle>
    </a:wholeTbl>
    <a:band2H>
      <a:tcTxStyle/>
      <a:tcStyle>
        <a:tcBdr/>
        <a:fill>
          <a:solidFill>
            <a:srgbClr val="696969"/>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6350" cap="flat">
              <a:solidFill>
                <a:srgbClr val="FFFFFF"/>
              </a:solidFill>
              <a:prstDash val="solid"/>
              <a:miter lim="400000"/>
            </a:ln>
          </a:top>
          <a:bottom>
            <a:ln w="6350" cap="flat">
              <a:solidFill>
                <a:srgbClr val="FFFFFF"/>
              </a:solidFill>
              <a:prstDash val="solid"/>
              <a:miter lim="400000"/>
            </a:ln>
          </a:bottom>
          <a:insideH>
            <a:ln w="6350" cap="flat">
              <a:solidFill>
                <a:srgbClr val="FFFFFF"/>
              </a:solidFill>
              <a:prstDash val="solid"/>
              <a:miter lim="400000"/>
            </a:ln>
          </a:insideH>
          <a:insideV>
            <a:ln w="6350" cap="flat">
              <a:solidFill>
                <a:srgbClr val="FFFFFF"/>
              </a:solidFill>
              <a:prstDash val="solid"/>
              <a:miter lim="400000"/>
            </a:ln>
          </a:insideV>
        </a:tcBdr>
        <a:fill>
          <a:solidFill>
            <a:srgbClr val="78787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solidFill>
            <a:srgbClr val="787878"/>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solidFill>
            <a:srgbClr val="000000">
              <a:alpha val="10000"/>
            </a:srgbClr>
          </a:solidFill>
        </a:fill>
      </a:tcStyle>
    </a:wholeTbl>
    <a:band2H>
      <a:tcTxStyle/>
      <a:tcStyle>
        <a:tcBdr/>
        <a:fill>
          <a:solidFill>
            <a:srgbClr val="888888">
              <a:alpha val="10000"/>
            </a:srgbClr>
          </a:solidFill>
        </a:fill>
      </a:tcStyle>
    </a:band2H>
    <a:firstCol>
      <a:tcTxStyle b="off" i="off">
        <a:font>
          <a:latin typeface="Helvetica Neue Medium"/>
          <a:ea typeface="Helvetica Neue Medium"/>
          <a:cs typeface="Helvetica Neue Medium"/>
        </a:font>
        <a:srgbClr val="FFFFFF"/>
      </a:tcTxStyle>
      <a:tcStyle>
        <a:tcBdr>
          <a:left>
            <a:ln w="12700" cap="flat">
              <a:noFill/>
              <a:miter lim="400000"/>
            </a:ln>
          </a:left>
          <a:right>
            <a:ln w="25400" cap="flat">
              <a:solidFill>
                <a:srgbClr val="F0F0F0"/>
              </a:solidFill>
              <a:prstDash val="solid"/>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no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0F0F0"/>
              </a:solidFill>
              <a:prstDash val="solid"/>
              <a:miter lim="400000"/>
            </a:ln>
          </a:top>
          <a:bottom>
            <a:ln w="12700" cap="flat">
              <a:noFill/>
              <a:miter lim="400000"/>
            </a:ln>
          </a:bottom>
          <a:insideH>
            <a:ln w="6350" cap="flat">
              <a:solidFill>
                <a:srgbClr val="F0F0F0"/>
              </a:solidFill>
              <a:prstDash val="solid"/>
              <a:miter lim="400000"/>
            </a:ln>
          </a:insideH>
          <a:insideV>
            <a:ln w="12700" cap="flat">
              <a:noFill/>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noFill/>
              <a:miter lim="400000"/>
            </a:ln>
          </a:top>
          <a:bottom>
            <a:ln w="2540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7"/>
    <p:restoredTop sz="94677"/>
  </p:normalViewPr>
  <p:slideViewPr>
    <p:cSldViewPr snapToGrid="0" snapToObjects="1">
      <p:cViewPr varScale="1">
        <p:scale>
          <a:sx n="77" d="100"/>
          <a:sy n="77" d="100"/>
        </p:scale>
        <p:origin x="240"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435100" y="3454400"/>
            <a:ext cx="21526500" cy="3568700"/>
          </a:xfrm>
          <a:prstGeom prst="rect">
            <a:avLst/>
          </a:prstGeom>
        </p:spPr>
        <p:txBody>
          <a:bodyPr anchor="b"/>
          <a:lstStyle/>
          <a:p>
            <a:r>
              <a:t>标题文本</a:t>
            </a:r>
          </a:p>
        </p:txBody>
      </p:sp>
      <p:sp>
        <p:nvSpPr>
          <p:cNvPr id="12" name="正文级别 1…"/>
          <p:cNvSpPr txBox="1">
            <a:spLocks noGrp="1"/>
          </p:cNvSpPr>
          <p:nvPr>
            <p:ph type="body" sz="quarter" idx="1"/>
          </p:nvPr>
        </p:nvSpPr>
        <p:spPr>
          <a:xfrm>
            <a:off x="1435100" y="7264400"/>
            <a:ext cx="21526500" cy="1231900"/>
          </a:xfrm>
          <a:prstGeom prst="rect">
            <a:avLst/>
          </a:prstGeom>
        </p:spPr>
        <p:txBody>
          <a:bodyPr anchor="t"/>
          <a:lstStyle>
            <a:lvl1pPr marL="0" indent="0" algn="ctr">
              <a:spcBef>
                <a:spcPts val="0"/>
              </a:spcBef>
              <a:buSzTx/>
              <a:buNone/>
              <a:defRPr sz="3200">
                <a:solidFill>
                  <a:srgbClr val="FFFFFF"/>
                </a:solidFill>
              </a:defRPr>
            </a:lvl1pPr>
            <a:lvl2pPr marL="0" indent="0" algn="ctr">
              <a:spcBef>
                <a:spcPts val="0"/>
              </a:spcBef>
              <a:buSzTx/>
              <a:buNone/>
              <a:defRPr sz="3200">
                <a:solidFill>
                  <a:srgbClr val="FFFFFF"/>
                </a:solidFill>
              </a:defRPr>
            </a:lvl2pPr>
            <a:lvl3pPr marL="0" indent="0" algn="ctr">
              <a:spcBef>
                <a:spcPts val="0"/>
              </a:spcBef>
              <a:buSzTx/>
              <a:buNone/>
              <a:defRPr sz="3200">
                <a:solidFill>
                  <a:srgbClr val="FFFFFF"/>
                </a:solidFill>
              </a:defRPr>
            </a:lvl3pPr>
            <a:lvl4pPr marL="0" indent="0" algn="ctr">
              <a:spcBef>
                <a:spcPts val="0"/>
              </a:spcBef>
              <a:buSzTx/>
              <a:buNone/>
              <a:defRPr sz="3200">
                <a:solidFill>
                  <a:srgbClr val="FFFFFF"/>
                </a:solidFill>
              </a:defRPr>
            </a:lvl4pPr>
            <a:lvl5pPr marL="0" indent="0" algn="ctr">
              <a:spcBef>
                <a:spcPts val="0"/>
              </a:spcBef>
              <a:buSzTx/>
              <a:buNone/>
              <a:defRPr sz="32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xfrm>
            <a:off x="11955253" y="13010554"/>
            <a:ext cx="453238" cy="461367"/>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141703583_2880x1921.jpeg"/>
          <p:cNvSpPr>
            <a:spLocks noGrp="1"/>
          </p:cNvSpPr>
          <p:nvPr>
            <p:ph type="pic" idx="21"/>
          </p:nvPr>
        </p:nvSpPr>
        <p:spPr>
          <a:xfrm>
            <a:off x="4597400" y="177800"/>
            <a:ext cx="15180471" cy="10125584"/>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21" name="标题文本"/>
          <p:cNvSpPr txBox="1">
            <a:spLocks noGrp="1"/>
          </p:cNvSpPr>
          <p:nvPr>
            <p:ph type="title"/>
          </p:nvPr>
        </p:nvSpPr>
        <p:spPr>
          <a:xfrm>
            <a:off x="1435100" y="9677400"/>
            <a:ext cx="21526500" cy="1524000"/>
          </a:xfrm>
          <a:prstGeom prst="rect">
            <a:avLst/>
          </a:prstGeom>
        </p:spPr>
        <p:txBody>
          <a:bodyPr anchor="b"/>
          <a:lstStyle/>
          <a:p>
            <a:r>
              <a:t>标题文本</a:t>
            </a:r>
          </a:p>
        </p:txBody>
      </p:sp>
      <p:sp>
        <p:nvSpPr>
          <p:cNvPr id="22" name="正文级别 1…"/>
          <p:cNvSpPr txBox="1">
            <a:spLocks noGrp="1"/>
          </p:cNvSpPr>
          <p:nvPr>
            <p:ph type="body" sz="quarter" idx="1"/>
          </p:nvPr>
        </p:nvSpPr>
        <p:spPr>
          <a:xfrm>
            <a:off x="1435100" y="11430000"/>
            <a:ext cx="21526500" cy="1282700"/>
          </a:xfrm>
          <a:prstGeom prst="rect">
            <a:avLst/>
          </a:prstGeom>
        </p:spPr>
        <p:txBody>
          <a:bodyPr anchor="t"/>
          <a:lstStyle>
            <a:lvl1pPr marL="0" indent="0" algn="ctr">
              <a:spcBef>
                <a:spcPts val="0"/>
              </a:spcBef>
              <a:buSzTx/>
              <a:buNone/>
              <a:defRPr sz="3200">
                <a:solidFill>
                  <a:srgbClr val="FFFFFF"/>
                </a:solidFill>
              </a:defRPr>
            </a:lvl1pPr>
            <a:lvl2pPr marL="0" indent="0" algn="ctr">
              <a:spcBef>
                <a:spcPts val="0"/>
              </a:spcBef>
              <a:buSzTx/>
              <a:buNone/>
              <a:defRPr sz="3200">
                <a:solidFill>
                  <a:srgbClr val="FFFFFF"/>
                </a:solidFill>
              </a:defRPr>
            </a:lvl2pPr>
            <a:lvl3pPr marL="0" indent="0" algn="ctr">
              <a:spcBef>
                <a:spcPts val="0"/>
              </a:spcBef>
              <a:buSzTx/>
              <a:buNone/>
              <a:defRPr sz="3200">
                <a:solidFill>
                  <a:srgbClr val="FFFFFF"/>
                </a:solidFill>
              </a:defRPr>
            </a:lvl3pPr>
            <a:lvl4pPr marL="0" indent="0" algn="ctr">
              <a:spcBef>
                <a:spcPts val="0"/>
              </a:spcBef>
              <a:buSzTx/>
              <a:buNone/>
              <a:defRPr sz="3200">
                <a:solidFill>
                  <a:srgbClr val="FFFFFF"/>
                </a:solidFill>
              </a:defRPr>
            </a:lvl4pPr>
            <a:lvl5pPr marL="0" indent="0" algn="ctr">
              <a:spcBef>
                <a:spcPts val="0"/>
              </a:spcBef>
              <a:buSzTx/>
              <a:buNone/>
              <a:defRPr sz="32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xfrm>
            <a:off x="11955253" y="13004800"/>
            <a:ext cx="453238" cy="461366"/>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422400" y="4940300"/>
            <a:ext cx="21526500" cy="3822700"/>
          </a:xfrm>
          <a:prstGeom prst="rect">
            <a:avLst/>
          </a:prstGeom>
        </p:spPr>
        <p:txBody>
          <a:bodyPr/>
          <a:lstStyle/>
          <a:p>
            <a:r>
              <a:t>标题文本</a:t>
            </a:r>
          </a:p>
        </p:txBody>
      </p:sp>
      <p:sp>
        <p:nvSpPr>
          <p:cNvPr id="31" name="幻灯片编号"/>
          <p:cNvSpPr txBox="1">
            <a:spLocks noGrp="1"/>
          </p:cNvSpPr>
          <p:nvPr>
            <p:ph type="sldNum" sz="quarter" idx="2"/>
          </p:nvPr>
        </p:nvSpPr>
        <p:spPr>
          <a:xfrm>
            <a:off x="11955253" y="13010554"/>
            <a:ext cx="453238" cy="461367"/>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xfrm>
            <a:off x="1435100" y="3898900"/>
            <a:ext cx="21526500" cy="80518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half" idx="21"/>
          </p:nvPr>
        </p:nvSpPr>
        <p:spPr>
          <a:xfrm>
            <a:off x="13322300" y="2184400"/>
            <a:ext cx="11519605" cy="10756121"/>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66" name="标题文本"/>
          <p:cNvSpPr txBox="1">
            <a:spLocks noGrp="1"/>
          </p:cNvSpPr>
          <p:nvPr>
            <p:ph type="title"/>
          </p:nvPr>
        </p:nvSpPr>
        <p:spPr>
          <a:xfrm>
            <a:off x="1435100" y="1003300"/>
            <a:ext cx="21526500" cy="2209800"/>
          </a:xfrm>
          <a:prstGeom prst="rect">
            <a:avLst/>
          </a:prstGeom>
        </p:spPr>
        <p:txBody>
          <a:bodyPr/>
          <a:lstStyle/>
          <a:p>
            <a:r>
              <a:t>标题文本</a:t>
            </a:r>
          </a:p>
        </p:txBody>
      </p:sp>
      <p:sp>
        <p:nvSpPr>
          <p:cNvPr id="67" name="正文级别 1…"/>
          <p:cNvSpPr txBox="1">
            <a:spLocks noGrp="1"/>
          </p:cNvSpPr>
          <p:nvPr>
            <p:ph type="body" sz="half" idx="1"/>
          </p:nvPr>
        </p:nvSpPr>
        <p:spPr>
          <a:xfrm>
            <a:off x="1422400" y="3302000"/>
            <a:ext cx="10109200" cy="9398000"/>
          </a:xfrm>
          <a:prstGeom prst="rect">
            <a:avLst/>
          </a:prstGeom>
        </p:spPr>
        <p:txBody>
          <a:bodyPr/>
          <a:lstStyle>
            <a:lvl1pPr marL="457200" indent="-457200">
              <a:spcBef>
                <a:spcPts val="4500"/>
              </a:spcBef>
              <a:defRPr sz="3800"/>
            </a:lvl1pPr>
            <a:lvl2pPr marL="914400" indent="-457200">
              <a:spcBef>
                <a:spcPts val="4500"/>
              </a:spcBef>
              <a:defRPr sz="3800"/>
            </a:lvl2pPr>
            <a:lvl3pPr marL="1371600" indent="-457200">
              <a:spcBef>
                <a:spcPts val="4500"/>
              </a:spcBef>
              <a:defRPr sz="3800"/>
            </a:lvl3pPr>
            <a:lvl4pPr marL="1828800" indent="-457200">
              <a:spcBef>
                <a:spcPts val="4500"/>
              </a:spcBef>
              <a:defRPr sz="3800"/>
            </a:lvl4pPr>
            <a:lvl5pPr marL="2286000" indent="-457200">
              <a:spcBef>
                <a:spcPts val="45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21"/>
          </p:nvPr>
        </p:nvSpPr>
        <p:spPr>
          <a:xfrm>
            <a:off x="13868400" y="6375400"/>
            <a:ext cx="9194800" cy="6570182"/>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4" name="图像"/>
          <p:cNvSpPr>
            <a:spLocks noGrp="1"/>
          </p:cNvSpPr>
          <p:nvPr>
            <p:ph type="pic" sz="half" idx="22"/>
          </p:nvPr>
        </p:nvSpPr>
        <p:spPr>
          <a:xfrm>
            <a:off x="13550900" y="-419100"/>
            <a:ext cx="9512300" cy="9512300"/>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5" name="图像"/>
          <p:cNvSpPr>
            <a:spLocks noGrp="1"/>
          </p:cNvSpPr>
          <p:nvPr>
            <p:ph type="pic" idx="23"/>
          </p:nvPr>
        </p:nvSpPr>
        <p:spPr>
          <a:xfrm>
            <a:off x="1346200" y="596900"/>
            <a:ext cx="13030200" cy="12166600"/>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21"/>
          </p:nvPr>
        </p:nvSpPr>
        <p:spPr>
          <a:xfrm>
            <a:off x="-63500" y="-1270000"/>
            <a:ext cx="24510997" cy="16349175"/>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1"/>
          <a:srcRect/>
          <a:stretch>
            <a:fillRect/>
          </a:stretch>
        </a:blip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435100" y="1574800"/>
            <a:ext cx="21526500" cy="1056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1435100" y="330200"/>
            <a:ext cx="21526500" cy="356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标题文本</a:t>
            </a:r>
          </a:p>
        </p:txBody>
      </p:sp>
      <p:sp>
        <p:nvSpPr>
          <p:cNvPr id="4" name="幻灯片编号"/>
          <p:cNvSpPr txBox="1">
            <a:spLocks noGrp="1"/>
          </p:cNvSpPr>
          <p:nvPr>
            <p:ph type="sldNum" sz="quarter" idx="2"/>
          </p:nvPr>
        </p:nvSpPr>
        <p:spPr>
          <a:xfrm>
            <a:off x="11955253" y="13047167"/>
            <a:ext cx="453238" cy="461366"/>
          </a:xfrm>
          <a:prstGeom prst="rect">
            <a:avLst/>
          </a:prstGeom>
          <a:ln w="12700">
            <a:miter lim="400000"/>
          </a:ln>
        </p:spPr>
        <p:txBody>
          <a:bodyPr wrap="none" lIns="50800" tIns="50800" rIns="50800" bIns="50800" anchor="ctr">
            <a:spAutoFit/>
          </a:bodyPr>
          <a:lstStyle>
            <a:lvl1pPr>
              <a:defRPr sz="2400">
                <a:latin typeface="+mn-lt"/>
                <a:ea typeface="+mn-ea"/>
                <a:cs typeface="+mn-cs"/>
                <a:sym typeface="Helvetica Neue"/>
              </a:defRPr>
            </a:lvl1pPr>
          </a:lstStyle>
          <a:p>
            <a:pPr>
              <a:defRPr>
                <a:effectLst/>
              </a:defRPr>
            </a:pPr>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9" r:id="rId9"/>
  </p:sldLayoutIdLst>
  <p:transition spd="med"/>
  <p:txStyles>
    <p:titleStyle>
      <a:lvl1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1pPr>
      <a:lvl2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2pPr>
      <a:lvl3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3pPr>
      <a:lvl4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4pPr>
      <a:lvl5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5pPr>
      <a:lvl6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6pPr>
      <a:lvl7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7pPr>
      <a:lvl8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8pPr>
      <a:lvl9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9pPr>
    </p:titleStyle>
    <p:bodyStyle>
      <a:lvl1pPr marL="5461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1pPr>
      <a:lvl2pPr marL="10922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2pPr>
      <a:lvl3pPr marL="16383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3pPr>
      <a:lvl4pPr marL="21844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4pPr>
      <a:lvl5pPr marL="27305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5pPr>
      <a:lvl6pPr marL="32766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6pPr>
      <a:lvl7pPr marL="38227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7pPr>
      <a:lvl8pPr marL="43688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8pPr>
      <a:lvl9pPr marL="49149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像" descr="图像"/>
          <p:cNvPicPr>
            <a:picLocks noGrp="1" noChangeAspect="1"/>
          </p:cNvPicPr>
          <p:nvPr>
            <p:ph type="pic" idx="21"/>
          </p:nvPr>
        </p:nvPicPr>
        <p:blipFill>
          <a:blip r:embed="rId2"/>
          <a:srcRect l="661" t="9563" r="16653" b="1409"/>
          <a:stretch>
            <a:fillRect/>
          </a:stretch>
        </p:blipFill>
        <p:spPr>
          <a:xfrm>
            <a:off x="14379402" y="3136900"/>
            <a:ext cx="9525000" cy="9575800"/>
          </a:xfrm>
          <a:prstGeom prst="rect">
            <a:avLst/>
          </a:prstGeom>
        </p:spPr>
      </p:pic>
      <p:sp>
        <p:nvSpPr>
          <p:cNvPr id="120" name="数据结构答辩"/>
          <p:cNvSpPr txBox="1">
            <a:spLocks noGrp="1"/>
          </p:cNvSpPr>
          <p:nvPr>
            <p:ph type="title"/>
          </p:nvPr>
        </p:nvSpPr>
        <p:spPr>
          <a:prstGeom prst="rect">
            <a:avLst/>
          </a:prstGeom>
        </p:spPr>
        <p:txBody>
          <a:bodyPr>
            <a:normAutofit/>
          </a:bodyPr>
          <a:lstStyle/>
          <a:p>
            <a:r>
              <a:rPr lang="zh-CN" altLang="en-US" dirty="0"/>
              <a:t>机器学习大作业答辩</a:t>
            </a:r>
          </a:p>
        </p:txBody>
      </p:sp>
      <p:sp>
        <p:nvSpPr>
          <p:cNvPr id="121" name="汉诺塔问题…"/>
          <p:cNvSpPr txBox="1">
            <a:spLocks noGrp="1"/>
          </p:cNvSpPr>
          <p:nvPr>
            <p:ph type="body" sz="half" idx="1"/>
          </p:nvPr>
        </p:nvSpPr>
        <p:spPr>
          <a:xfrm>
            <a:off x="266007" y="3136900"/>
            <a:ext cx="14113395" cy="9652000"/>
          </a:xfrm>
          <a:prstGeom prst="rect">
            <a:avLst/>
          </a:prstGeom>
        </p:spPr>
        <p:txBody>
          <a:bodyPr/>
          <a:lstStyle/>
          <a:p>
            <a:pPr marL="457199" indent="-457199">
              <a:defRPr sz="8800"/>
            </a:pPr>
            <a:r>
              <a:rPr lang="zh-CN" altLang="en-US" dirty="0"/>
              <a:t>图像目标检测</a:t>
            </a:r>
            <a:endParaRPr lang="en-US" altLang="zh-CN" dirty="0"/>
          </a:p>
          <a:p>
            <a:pPr marL="457199" indent="-457199">
              <a:defRPr sz="8800"/>
            </a:pPr>
            <a:r>
              <a:rPr lang="en-US" dirty="0"/>
              <a:t>Image target detection </a:t>
            </a:r>
          </a:p>
          <a:p>
            <a:pPr marL="457199" indent="-457199">
              <a:defRPr sz="8800"/>
            </a:pPr>
            <a:r>
              <a:rPr dirty="0"/>
              <a:t>20级智能科学与技术一班</a:t>
            </a:r>
            <a:endParaRPr lang="en-US" dirty="0"/>
          </a:p>
          <a:p>
            <a:pPr marL="457199" indent="-457199">
              <a:defRPr sz="8800">
                <a:effectLst/>
              </a:defRPr>
            </a:pPr>
            <a:r>
              <a:rPr lang="zh-CN" altLang="en-US" dirty="0"/>
              <a:t>孙成</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en-US" sz="8800" dirty="0"/>
              <a:t>完整代码及注释</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8" name="图片 7" descr="文本&#10;&#10;描述已自动生成">
            <a:extLst>
              <a:ext uri="{FF2B5EF4-FFF2-40B4-BE49-F238E27FC236}">
                <a16:creationId xmlns:a16="http://schemas.microsoft.com/office/drawing/2014/main" id="{D96AD122-8172-FA04-A8B5-8979E5E258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4665" y="2024149"/>
            <a:ext cx="9074670" cy="11119926"/>
          </a:xfrm>
          <a:prstGeom prst="rect">
            <a:avLst/>
          </a:prstGeom>
        </p:spPr>
      </p:pic>
    </p:spTree>
    <p:extLst>
      <p:ext uri="{BB962C8B-B14F-4D97-AF65-F5344CB8AC3E}">
        <p14:creationId xmlns:p14="http://schemas.microsoft.com/office/powerpoint/2010/main" val="64767673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图像" descr="图像"/>
          <p:cNvPicPr>
            <a:picLocks noGrp="1" noChangeAspect="1"/>
          </p:cNvPicPr>
          <p:nvPr>
            <p:ph type="pic" idx="21"/>
          </p:nvPr>
        </p:nvPicPr>
        <p:blipFill>
          <a:blip r:embed="rId2"/>
          <a:srcRect t="8784" r="19" b="8686"/>
          <a:stretch>
            <a:fillRect/>
          </a:stretch>
        </p:blipFill>
        <p:spPr>
          <a:xfrm>
            <a:off x="4597400" y="1067257"/>
            <a:ext cx="15177586" cy="8356601"/>
          </a:xfrm>
          <a:prstGeom prst="rect">
            <a:avLst/>
          </a:prstGeom>
        </p:spPr>
      </p:pic>
      <p:sp>
        <p:nvSpPr>
          <p:cNvPr id="167" name="谢谢老师的指导和同学们的帮助"/>
          <p:cNvSpPr txBox="1">
            <a:spLocks noGrp="1"/>
          </p:cNvSpPr>
          <p:nvPr>
            <p:ph type="title"/>
          </p:nvPr>
        </p:nvSpPr>
        <p:spPr>
          <a:xfrm>
            <a:off x="1428750" y="11315700"/>
            <a:ext cx="21526500" cy="1524000"/>
          </a:xfrm>
          <a:prstGeom prst="rect">
            <a:avLst/>
          </a:prstGeom>
        </p:spPr>
        <p:txBody>
          <a:bodyPr/>
          <a:lstStyle>
            <a:lvl1pPr defTabSz="734694">
              <a:defRPr sz="8010">
                <a:effectLst>
                  <a:outerShdw blurRad="45212" dist="22606" dir="5400000" rotWithShape="0">
                    <a:srgbClr val="000000"/>
                  </a:outerShdw>
                </a:effectLst>
              </a:defRPr>
            </a:lvl1pPr>
          </a:lstStyle>
          <a:p>
            <a:r>
              <a:t>谢谢老师的指导和同学们的帮助</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汉诺塔问题背景"/>
          <p:cNvSpPr txBox="1">
            <a:spLocks noGrp="1"/>
          </p:cNvSpPr>
          <p:nvPr>
            <p:ph type="ctrTitle"/>
          </p:nvPr>
        </p:nvSpPr>
        <p:spPr>
          <a:xfrm>
            <a:off x="1428750" y="764771"/>
            <a:ext cx="21526500" cy="1673791"/>
          </a:xfrm>
          <a:prstGeom prst="rect">
            <a:avLst/>
          </a:prstGeom>
        </p:spPr>
        <p:txBody>
          <a:bodyPr/>
          <a:lstStyle/>
          <a:p>
            <a:pPr marL="457199" indent="-457199">
              <a:defRPr sz="8800"/>
            </a:pPr>
            <a:r>
              <a:rPr lang="zh-CN" altLang="en-US" dirty="0"/>
              <a:t>图像目标检测摘要</a:t>
            </a:r>
            <a:endParaRPr lang="en-US" altLang="zh-CN" dirty="0"/>
          </a:p>
        </p:txBody>
      </p:sp>
      <p:sp>
        <p:nvSpPr>
          <p:cNvPr id="124" name="汉诺塔问题是源于印度一个古老传说的益智玩具。大梵天创造世界的时候做了三根金刚石柱子，在一根柱子上从下往上按照大小顺序摞着64片黄金圆盘。大梵天命令婆罗门把圆盘从下面开始按大小顺序重新摆放在另一根柱子上。并且规定，在小圆盘上不能放大圆盘，在三根柱子之间一次只能移动一个圆盘。"/>
          <p:cNvSpPr txBox="1">
            <a:spLocks noGrp="1"/>
          </p:cNvSpPr>
          <p:nvPr>
            <p:ph type="subTitle" idx="1"/>
          </p:nvPr>
        </p:nvSpPr>
        <p:spPr>
          <a:xfrm>
            <a:off x="2261062" y="3840481"/>
            <a:ext cx="20694188" cy="7148946"/>
          </a:xfrm>
          <a:prstGeom prst="rect">
            <a:avLst/>
          </a:prstGeom>
        </p:spPr>
        <p:txBody>
          <a:bodyPr>
            <a:normAutofit lnSpcReduction="10000"/>
          </a:bodyPr>
          <a:lstStyle>
            <a:lvl1pPr marR="457200" algn="l" defTabSz="266700">
              <a:defRPr sz="7000">
                <a:latin typeface="Helvetica"/>
                <a:ea typeface="Helvetica"/>
                <a:cs typeface="Helvetica"/>
                <a:sym typeface="Helvetica"/>
              </a:defRPr>
            </a:lvl1pPr>
          </a:lstStyle>
          <a:p>
            <a:pPr indent="266700" algn="just">
              <a:lnSpc>
                <a:spcPct val="125000"/>
              </a:lnSpc>
            </a:pPr>
            <a:r>
              <a:rPr lang="en-US" altLang="zh-CN" sz="4400" b="1" dirty="0">
                <a:solidFill>
                  <a:schemeClr val="tx1"/>
                </a:solidFill>
                <a:latin typeface="+mn-lt"/>
                <a:ea typeface="+mn-ea"/>
                <a:cs typeface="+mn-cs"/>
                <a:sym typeface="Helvetica Neue"/>
              </a:rPr>
              <a:t>				</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基于深度学习的目标检测方法横空出世，迅速超过传统目标检测算法的效果。目前，基于深度学习的目标检测方法可大致分为两类：一类是基于候选区域的方法，如</a:t>
            </a:r>
            <a:r>
              <a:rPr lang="en-US" altLang="zh-CN" sz="4400" kern="100" dirty="0">
                <a:solidFill>
                  <a:schemeClr val="tx1"/>
                </a:solidFill>
                <a:effectLst/>
                <a:latin typeface="Segoe UI" panose="020B0502040204020203" pitchFamily="34" charset="0"/>
                <a:ea typeface="宋体" panose="02010600030101010101" pitchFamily="2" charset="-122"/>
              </a:rPr>
              <a:t>R-CNN</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a:t>
            </a:r>
            <a:r>
              <a:rPr lang="en-US" altLang="zh-CN" sz="4400" kern="100" dirty="0">
                <a:solidFill>
                  <a:schemeClr val="tx1"/>
                </a:solidFill>
                <a:effectLst/>
                <a:latin typeface="Segoe UI" panose="020B0502040204020203" pitchFamily="34" charset="0"/>
                <a:ea typeface="宋体" panose="02010600030101010101" pitchFamily="2" charset="-122"/>
              </a:rPr>
              <a:t>SPP-net</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a:t>
            </a:r>
            <a:r>
              <a:rPr lang="en-US" altLang="zh-CN" sz="4400" kern="100" dirty="0">
                <a:solidFill>
                  <a:schemeClr val="tx1"/>
                </a:solidFill>
                <a:effectLst/>
                <a:latin typeface="Segoe UI" panose="020B0502040204020203" pitchFamily="34" charset="0"/>
                <a:ea typeface="宋体" panose="02010600030101010101" pitchFamily="2" charset="-122"/>
              </a:rPr>
              <a:t>Fast R-CNN</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a:t>
            </a:r>
            <a:r>
              <a:rPr lang="en-US" altLang="zh-CN" sz="4400" kern="100" dirty="0">
                <a:solidFill>
                  <a:schemeClr val="tx1"/>
                </a:solidFill>
                <a:effectLst/>
                <a:latin typeface="Segoe UI" panose="020B0502040204020203" pitchFamily="34" charset="0"/>
                <a:ea typeface="宋体" panose="02010600030101010101" pitchFamily="2" charset="-122"/>
              </a:rPr>
              <a:t>Faster R-CNN</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等；另外一类是端到端的目标检测方法，即不需要候选区域，直接产生物体的类别概率和位置坐标值，如</a:t>
            </a:r>
            <a:r>
              <a:rPr lang="en-US" altLang="zh-CN" sz="4400" kern="100" dirty="0">
                <a:solidFill>
                  <a:schemeClr val="tx1"/>
                </a:solidFill>
                <a:effectLst/>
                <a:latin typeface="Segoe UI" panose="020B0502040204020203" pitchFamily="34" charset="0"/>
                <a:ea typeface="宋体" panose="02010600030101010101" pitchFamily="2" charset="-122"/>
              </a:rPr>
              <a:t>YOLO</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a:t>
            </a:r>
            <a:r>
              <a:rPr lang="en-US" altLang="zh-CN" sz="4400" kern="100" dirty="0">
                <a:solidFill>
                  <a:schemeClr val="tx1"/>
                </a:solidFill>
                <a:effectLst/>
                <a:latin typeface="Segoe UI" panose="020B0502040204020203" pitchFamily="34" charset="0"/>
                <a:ea typeface="宋体" panose="02010600030101010101" pitchFamily="2" charset="-122"/>
              </a:rPr>
              <a:t>SSD </a:t>
            </a:r>
            <a:r>
              <a:rPr lang="zh-CN" altLang="zh-CN" sz="4400" kern="100" dirty="0">
                <a:solidFill>
                  <a:schemeClr val="tx1"/>
                </a:solidFill>
                <a:effectLst/>
                <a:latin typeface="Segoe UI" panose="020B0502040204020203" pitchFamily="34" charset="0"/>
                <a:ea typeface="宋体" panose="02010600030101010101" pitchFamily="2" charset="-122"/>
                <a:cs typeface="Segoe UI" panose="020B0502040204020203" pitchFamily="34" charset="0"/>
              </a:rPr>
              <a:t>等。实验证明，虽然端到端的方法在速度上优势明显，但是基于候选区域的方法具有较高的准确率。这里主要介绍基于候选区域的相关方法，该类方法的基本思想是，从输人图片中以一定区域提取算法以获得一些可能包含检测目标的候选区域，然后将这些候选区域进行特征提取并分类，最后进行候选框回归以完成目标检测。</a:t>
            </a:r>
            <a:endParaRPr lang="zh-CN" altLang="zh-CN" sz="4400" kern="100" dirty="0">
              <a:solidFill>
                <a:schemeClr val="tx1"/>
              </a:solidFill>
              <a:effectLst/>
              <a:latin typeface="Times New Roman" panose="02020603050405020304" pitchFamily="18" charset="0"/>
              <a:ea typeface="宋体" panose="02010600030101010101" pitchFamily="2" charset="-122"/>
            </a:endParaRPr>
          </a:p>
          <a:p>
            <a:pPr indent="266700" algn="just">
              <a:lnSpc>
                <a:spcPct val="125000"/>
              </a:lnSpc>
            </a:pPr>
            <a:endParaRPr lang="zh-CN" altLang="zh-CN" sz="5400" b="1" dirty="0">
              <a:latin typeface="+mn-lt"/>
              <a:ea typeface="+mn-ea"/>
              <a:cs typeface="+mn-cs"/>
              <a:sym typeface="Helvetica Neue"/>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针对研究内容采取的具体的技术方案</a:t>
            </a:r>
            <a:endParaRPr lang="zh-CN" altLang="en-US" sz="8800" dirty="0"/>
          </a:p>
        </p:txBody>
      </p:sp>
      <p:sp>
        <p:nvSpPr>
          <p:cNvPr id="4" name="文本占位符 3">
            <a:extLst>
              <a:ext uri="{FF2B5EF4-FFF2-40B4-BE49-F238E27FC236}">
                <a16:creationId xmlns:a16="http://schemas.microsoft.com/office/drawing/2014/main" id="{B7F85494-F11A-38B5-4E3C-B1C5F65DC14D}"/>
              </a:ext>
            </a:extLst>
          </p:cNvPr>
          <p:cNvSpPr>
            <a:spLocks noGrp="1"/>
          </p:cNvSpPr>
          <p:nvPr>
            <p:ph type="body" sz="quarter" idx="1"/>
          </p:nvPr>
        </p:nvSpPr>
        <p:spPr>
          <a:xfrm>
            <a:off x="1428750" y="2926079"/>
            <a:ext cx="21526500" cy="10041775"/>
          </a:xfrm>
        </p:spPr>
        <p:txBody>
          <a:bodyPr>
            <a:normAutofit/>
          </a:bodyPr>
          <a:lstStyle/>
          <a:p>
            <a:pPr algn="just"/>
            <a:r>
              <a:rPr lang="en-US" altLang="zh-CN" sz="4400" kern="100" dirty="0">
                <a:solidFill>
                  <a:schemeClr val="tx1"/>
                </a:solidFill>
                <a:effectLst/>
                <a:latin typeface="Times New Roman" panose="02020603050405020304" pitchFamily="18" charset="0"/>
                <a:ea typeface="宋体" panose="02010600030101010101" pitchFamily="2" charset="-122"/>
              </a:rPr>
              <a:t>2.1 </a:t>
            </a:r>
            <a:r>
              <a:rPr lang="zh-CN" altLang="zh-CN" sz="4400" kern="100" dirty="0">
                <a:solidFill>
                  <a:schemeClr val="tx1"/>
                </a:solidFill>
                <a:effectLst/>
                <a:latin typeface="Times New Roman" panose="02020603050405020304" pitchFamily="18" charset="0"/>
                <a:ea typeface="宋体" panose="02010600030101010101" pitchFamily="2" charset="-122"/>
              </a:rPr>
              <a:t>具体技术路线</a:t>
            </a:r>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solidFill>
                  <a:schemeClr val="tx1"/>
                </a:solidFill>
                <a:effectLst/>
                <a:latin typeface="Times New Roman" panose="02020603050405020304" pitchFamily="18" charset="0"/>
                <a:ea typeface="宋体" panose="02010600030101010101" pitchFamily="2" charset="-122"/>
              </a:rPr>
              <a:t>	</a:t>
            </a:r>
            <a:r>
              <a:rPr lang="zh-CN" altLang="zh-CN" sz="4400" kern="100" dirty="0">
                <a:solidFill>
                  <a:schemeClr val="tx1"/>
                </a:solidFill>
                <a:effectLst/>
                <a:latin typeface="Times New Roman" panose="02020603050405020304" pitchFamily="18" charset="0"/>
                <a:ea typeface="宋体" panose="02010600030101010101" pitchFamily="2" charset="-122"/>
              </a:rPr>
              <a:t>从输人图片中以一定区域提取算法以获得一些可能包含检测目标的候选区域，然后将这些候选区域进行特征提取并分类，最后进行候选框回归以完成目标检测。</a:t>
            </a:r>
          </a:p>
          <a:p>
            <a:pPr algn="just"/>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indent="266700" algn="just">
              <a:lnSpc>
                <a:spcPct val="125000"/>
              </a:lnSpc>
            </a:pPr>
            <a:endParaRPr lang="zh-CN"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solidFill>
                  <a:schemeClr val="tx1"/>
                </a:solidFill>
                <a:effectLst/>
                <a:latin typeface="Times New Roman" panose="02020603050405020304" pitchFamily="18" charset="0"/>
                <a:ea typeface="宋体" panose="02010600030101010101" pitchFamily="2" charset="-122"/>
              </a:rPr>
              <a:t>2.2.</a:t>
            </a:r>
            <a:r>
              <a:rPr lang="zh-CN" altLang="zh-CN" sz="4400" kern="100" dirty="0">
                <a:solidFill>
                  <a:schemeClr val="tx1"/>
                </a:solidFill>
                <a:effectLst/>
                <a:latin typeface="Times New Roman" panose="02020603050405020304" pitchFamily="18" charset="0"/>
                <a:ea typeface="宋体" panose="02010600030101010101" pitchFamily="2" charset="-122"/>
              </a:rPr>
              <a:t>算法原理</a:t>
            </a:r>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effectLst/>
                <a:latin typeface="Times New Roman" panose="02020603050405020304" pitchFamily="18" charset="0"/>
                <a:ea typeface="宋体" panose="02010600030101010101" pitchFamily="2" charset="-122"/>
              </a:rPr>
              <a:t>	 R-CNN</a:t>
            </a:r>
            <a:r>
              <a:rPr lang="zh-CN" altLang="zh-CN" sz="4400" kern="100" dirty="0">
                <a:effectLst/>
                <a:latin typeface="Times New Roman" panose="02020603050405020304" pitchFamily="18" charset="0"/>
                <a:ea typeface="宋体" panose="02010600030101010101" pitchFamily="2" charset="-122"/>
              </a:rPr>
              <a:t>模型是基于候选区域的目标检测算法系列的开山之作，该模型首先进行区域搜索，然后再对候选区域进行分类，具体包括如下四个基本步骤：首先，使用</a:t>
            </a:r>
            <a:r>
              <a:rPr lang="en-US" altLang="zh-CN" sz="4400" kern="100" dirty="0">
                <a:effectLst/>
                <a:latin typeface="Times New Roman" panose="02020603050405020304" pitchFamily="18" charset="0"/>
                <a:ea typeface="宋体" panose="02010600030101010101" pitchFamily="2" charset="-122"/>
              </a:rPr>
              <a:t>Selective Search</a:t>
            </a:r>
            <a:r>
              <a:rPr lang="zh-CN" altLang="zh-CN" sz="4400" kern="100" dirty="0">
                <a:effectLst/>
                <a:latin typeface="Times New Roman" panose="02020603050405020304" pitchFamily="18" charset="0"/>
                <a:ea typeface="宋体" panose="02010600030101010101" pitchFamily="2" charset="-122"/>
              </a:rPr>
              <a:t>算法从输入的图片上提取出约</a:t>
            </a:r>
            <a:r>
              <a:rPr lang="en-US" altLang="zh-CN" sz="4400" kern="100" dirty="0">
                <a:effectLst/>
                <a:latin typeface="Times New Roman" panose="02020603050405020304" pitchFamily="18" charset="0"/>
                <a:ea typeface="宋体" panose="02010600030101010101" pitchFamily="2" charset="-122"/>
              </a:rPr>
              <a:t>2000</a:t>
            </a:r>
            <a:r>
              <a:rPr lang="zh-CN" altLang="zh-CN" sz="4400" kern="100" dirty="0">
                <a:effectLst/>
                <a:latin typeface="Times New Roman" panose="02020603050405020304" pitchFamily="18" charset="0"/>
                <a:ea typeface="宋体" panose="02010600030101010101" pitchFamily="2" charset="-122"/>
              </a:rPr>
              <a:t>个候选区域；然后，将候选区域大小归一化为</a:t>
            </a:r>
            <a:r>
              <a:rPr lang="en-US" altLang="zh-CN" sz="4400" kern="100" dirty="0">
                <a:effectLst/>
                <a:latin typeface="Times New Roman" panose="02020603050405020304" pitchFamily="18" charset="0"/>
                <a:ea typeface="宋体" panose="02010600030101010101" pitchFamily="2" charset="-122"/>
              </a:rPr>
              <a:t>227x227</a:t>
            </a:r>
            <a:r>
              <a:rPr lang="zh-CN" altLang="zh-CN" sz="4400" kern="100" dirty="0">
                <a:effectLst/>
                <a:latin typeface="Times New Roman" panose="02020603050405020304" pitchFamily="18" charset="0"/>
                <a:ea typeface="宋体" panose="02010600030101010101" pitchFamily="2" charset="-122"/>
              </a:rPr>
              <a:t>，并将归</a:t>
            </a:r>
            <a:r>
              <a:rPr lang="en-US" altLang="zh-CN" sz="4400" kern="100" dirty="0">
                <a:effectLst/>
                <a:latin typeface="Times New Roman" panose="02020603050405020304" pitchFamily="18" charset="0"/>
                <a:ea typeface="宋体" panose="02010600030101010101" pitchFamily="2" charset="-122"/>
              </a:rPr>
              <a:t>--</a:t>
            </a:r>
            <a:r>
              <a:rPr lang="zh-CN" altLang="zh-CN" sz="4400" kern="100" dirty="0">
                <a:effectLst/>
                <a:latin typeface="Times New Roman" panose="02020603050405020304" pitchFamily="18" charset="0"/>
                <a:ea typeface="宋体" panose="02010600030101010101" pitchFamily="2" charset="-122"/>
              </a:rPr>
              <a:t>化后的候选区域输入到卷积神经网络中进行特征提取，此处使用的卷积神经网络是经过微调的</a:t>
            </a:r>
            <a:r>
              <a:rPr lang="en-US" altLang="zh-CN" sz="4400" kern="100" dirty="0" err="1">
                <a:effectLst/>
                <a:latin typeface="Times New Roman" panose="02020603050405020304" pitchFamily="18" charset="0"/>
                <a:ea typeface="宋体" panose="02010600030101010101" pitchFamily="2" charset="-122"/>
              </a:rPr>
              <a:t>Alexnet</a:t>
            </a:r>
            <a:r>
              <a:rPr lang="zh-CN" altLang="zh-CN" sz="4400" kern="100" dirty="0">
                <a:effectLst/>
                <a:latin typeface="Times New Roman" panose="02020603050405020304" pitchFamily="18" charset="0"/>
                <a:ea typeface="宋体" panose="02010600030101010101" pitchFamily="2" charset="-122"/>
              </a:rPr>
              <a:t>和</a:t>
            </a:r>
            <a:r>
              <a:rPr lang="en-US" altLang="zh-CN" sz="4400" kern="100" dirty="0">
                <a:effectLst/>
                <a:latin typeface="Times New Roman" panose="02020603050405020304" pitchFamily="18" charset="0"/>
                <a:ea typeface="宋体" panose="02010600030101010101" pitchFamily="2" charset="-122"/>
              </a:rPr>
              <a:t>VGG16</a:t>
            </a:r>
            <a:r>
              <a:rPr lang="zh-CN" altLang="zh-CN" sz="4400" kern="100" dirty="0">
                <a:effectLst/>
                <a:latin typeface="Times New Roman" panose="02020603050405020304" pitchFamily="18" charset="0"/>
                <a:ea typeface="宋体" panose="02010600030101010101" pitchFamily="2" charset="-122"/>
              </a:rPr>
              <a:t>等；接下来，用每类目标对应的</a:t>
            </a:r>
            <a:r>
              <a:rPr lang="en-US" altLang="zh-CN" sz="4400" kern="100" dirty="0" err="1">
                <a:effectLst/>
                <a:latin typeface="Times New Roman" panose="02020603050405020304" pitchFamily="18" charset="0"/>
                <a:ea typeface="宋体" panose="02010600030101010101" pitchFamily="2" charset="-122"/>
              </a:rPr>
              <a:t>sVM</a:t>
            </a:r>
            <a:r>
              <a:rPr lang="zh-CN" altLang="zh-CN" sz="4400" kern="100" dirty="0">
                <a:effectLst/>
                <a:latin typeface="Times New Roman" panose="02020603050405020304" pitchFamily="18" charset="0"/>
                <a:ea typeface="宋体" panose="02010600030101010101" pitchFamily="2" charset="-122"/>
              </a:rPr>
              <a:t>分别判断每个候选区域是否为该类；最后，通过非极大值抑制和物体边界框回归输出最终检测结果。</a:t>
            </a:r>
          </a:p>
          <a:p>
            <a:pPr algn="just"/>
            <a:endParaRPr lang="zh-CN" altLang="zh-CN" sz="4400" kern="100" dirty="0">
              <a:solidFill>
                <a:schemeClr val="tx1"/>
              </a:solidFill>
              <a:effectLst/>
              <a:latin typeface="Times New Roman" panose="02020603050405020304" pitchFamily="18" charset="0"/>
              <a:ea typeface="宋体" panose="02010600030101010101" pitchFamily="2" charset="-122"/>
            </a:endParaRPr>
          </a:p>
          <a:p>
            <a:endParaRPr kumimoji="1" lang="zh-CN" altLang="en-US" dirty="0"/>
          </a:p>
        </p:txBody>
      </p:sp>
    </p:spTree>
    <p:extLst>
      <p:ext uri="{BB962C8B-B14F-4D97-AF65-F5344CB8AC3E}">
        <p14:creationId xmlns:p14="http://schemas.microsoft.com/office/powerpoint/2010/main" val="269306077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4" name="文本框 13">
            <a:extLst>
              <a:ext uri="{FF2B5EF4-FFF2-40B4-BE49-F238E27FC236}">
                <a16:creationId xmlns:a16="http://schemas.microsoft.com/office/drawing/2014/main" id="{8D323C76-06B7-9034-01AD-39BA7A12AEC0}"/>
              </a:ext>
            </a:extLst>
          </p:cNvPr>
          <p:cNvSpPr txBox="1"/>
          <p:nvPr/>
        </p:nvSpPr>
        <p:spPr>
          <a:xfrm>
            <a:off x="1943215" y="2067098"/>
            <a:ext cx="20510269" cy="227754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r>
              <a:rPr lang="en-US" altLang="zh-CN" sz="4400" kern="100" dirty="0">
                <a:effectLst/>
                <a:latin typeface="宋体" panose="02010600030101010101" pitchFamily="2" charset="-122"/>
                <a:ea typeface="宋体" panose="02010600030101010101" pitchFamily="2" charset="-122"/>
              </a:rPr>
              <a:t>3</a:t>
            </a:r>
            <a:r>
              <a:rPr lang="en-US" altLang="zh-CN" sz="4400" kern="100" dirty="0">
                <a:effectLst/>
                <a:latin typeface="Times New Roman" panose="02020603050405020304" pitchFamily="18" charset="0"/>
                <a:ea typeface="宋体" panose="02010600030101010101" pitchFamily="2" charset="-122"/>
              </a:rPr>
              <a:t>.1 </a:t>
            </a:r>
            <a:r>
              <a:rPr lang="zh-CN" altLang="zh-CN" sz="4400" kern="100" dirty="0">
                <a:effectLst/>
                <a:latin typeface="Times New Roman" panose="02020603050405020304" pitchFamily="18" charset="0"/>
                <a:ea typeface="宋体" panose="02010600030101010101" pitchFamily="2" charset="-122"/>
              </a:rPr>
              <a:t>实验数据</a:t>
            </a:r>
            <a:endParaRPr lang="zh-CN" altLang="zh-CN" sz="4000" kern="100" dirty="0">
              <a:effectLst/>
              <a:latin typeface="Times New Roman" panose="02020603050405020304" pitchFamily="18" charset="0"/>
              <a:ea typeface="宋体" panose="02010600030101010101" pitchFamily="2" charset="-122"/>
            </a:endParaRPr>
          </a:p>
          <a:p>
            <a:pPr algn="just"/>
            <a:endParaRPr lang="en-US" altLang="zh-CN" sz="4400" kern="100" dirty="0">
              <a:effectLst/>
              <a:latin typeface="Times New Roman" panose="02020603050405020304" pitchFamily="18" charset="0"/>
              <a:ea typeface="宋体" panose="02010600030101010101" pitchFamily="2" charset="-122"/>
            </a:endParaRPr>
          </a:p>
          <a:p>
            <a:pPr algn="just"/>
            <a:endParaRPr lang="zh-CN" altLang="zh-CN" sz="5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6" name="图片 5">
            <a:extLst>
              <a:ext uri="{FF2B5EF4-FFF2-40B4-BE49-F238E27FC236}">
                <a16:creationId xmlns:a16="http://schemas.microsoft.com/office/drawing/2014/main" id="{01772FB9-21EC-56DC-BE4D-7D6B00235B7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67049" y="3261083"/>
            <a:ext cx="11849902" cy="9905031"/>
          </a:xfrm>
          <a:prstGeom prst="rect">
            <a:avLst/>
          </a:prstGeom>
        </p:spPr>
      </p:pic>
    </p:spTree>
    <p:extLst>
      <p:ext uri="{BB962C8B-B14F-4D97-AF65-F5344CB8AC3E}">
        <p14:creationId xmlns:p14="http://schemas.microsoft.com/office/powerpoint/2010/main" val="315662118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文本框 18">
            <a:extLst>
              <a:ext uri="{FF2B5EF4-FFF2-40B4-BE49-F238E27FC236}">
                <a16:creationId xmlns:a16="http://schemas.microsoft.com/office/drawing/2014/main" id="{A963BEB4-5C18-AB52-1C6B-B8CAD9174866}"/>
              </a:ext>
            </a:extLst>
          </p:cNvPr>
          <p:cNvSpPr txBox="1"/>
          <p:nvPr/>
        </p:nvSpPr>
        <p:spPr>
          <a:xfrm>
            <a:off x="633153" y="2405499"/>
            <a:ext cx="23750847" cy="89050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just"/>
            <a:r>
              <a:rPr lang="en-US" altLang="zh-CN" sz="4000" kern="100" dirty="0">
                <a:effectLst/>
                <a:latin typeface="Times New Roman" panose="02020603050405020304" pitchFamily="18" charset="0"/>
                <a:ea typeface="宋体" panose="02010600030101010101" pitchFamily="2" charset="-122"/>
              </a:rPr>
              <a:t>3.2 </a:t>
            </a:r>
            <a:r>
              <a:rPr lang="zh-CN" altLang="zh-CN" sz="4000" kern="100" dirty="0">
                <a:effectLst/>
                <a:latin typeface="Times New Roman" panose="02020603050405020304" pitchFamily="18" charset="0"/>
                <a:ea typeface="宋体" panose="02010600030101010101" pitchFamily="2" charset="-122"/>
              </a:rPr>
              <a:t>实验环境</a:t>
            </a:r>
          </a:p>
          <a:p>
            <a:pPr algn="just"/>
            <a:r>
              <a:rPr lang="en-US" altLang="zh-CN" sz="4000" kern="100" dirty="0">
                <a:effectLst/>
                <a:latin typeface="宋体" panose="02010600030101010101" pitchFamily="2" charset="-122"/>
                <a:ea typeface="宋体" panose="02010600030101010101" pitchFamily="2" charset="-122"/>
              </a:rPr>
              <a:t>	</a:t>
            </a:r>
            <a:r>
              <a:rPr lang="en-US" altLang="zh-CN" sz="4000" kern="100" dirty="0">
                <a:effectLst/>
                <a:latin typeface="Times New Roman" panose="02020603050405020304" pitchFamily="18" charset="0"/>
                <a:ea typeface="宋体" panose="02010600030101010101" pitchFamily="2" charset="-122"/>
              </a:rPr>
              <a:t>MacBook Pro</a:t>
            </a:r>
            <a:r>
              <a:rPr lang="zh-CN" altLang="zh-CN" sz="4000" kern="100" dirty="0">
                <a:effectLst/>
                <a:latin typeface="Times New Roman" panose="02020603050405020304" pitchFamily="18" charset="0"/>
                <a:ea typeface="宋体" panose="02010600030101010101" pitchFamily="2" charset="-122"/>
              </a:rPr>
              <a:t>（</a:t>
            </a:r>
            <a:r>
              <a:rPr lang="en-US" altLang="zh-CN" sz="4000" kern="100" dirty="0">
                <a:effectLst/>
                <a:latin typeface="Times New Roman" panose="02020603050405020304" pitchFamily="18" charset="0"/>
                <a:ea typeface="宋体" panose="02010600030101010101" pitchFamily="2" charset="-122"/>
              </a:rPr>
              <a:t>macOS Monterey12.6</a:t>
            </a:r>
            <a:r>
              <a:rPr lang="zh-CN" altLang="zh-CN" sz="4000" kern="100" dirty="0">
                <a:effectLst/>
                <a:latin typeface="Times New Roman" panose="02020603050405020304" pitchFamily="18" charset="0"/>
                <a:ea typeface="宋体" panose="02010600030101010101" pitchFamily="2" charset="-122"/>
              </a:rPr>
              <a:t>）</a:t>
            </a:r>
          </a:p>
          <a:p>
            <a:pPr algn="just"/>
            <a:r>
              <a:rPr lang="en-US" altLang="zh-CN" sz="4000" kern="100" dirty="0">
                <a:effectLst/>
                <a:latin typeface="Times New Roman" panose="02020603050405020304" pitchFamily="18" charset="0"/>
                <a:ea typeface="宋体" panose="02010600030101010101" pitchFamily="2" charset="-122"/>
              </a:rPr>
              <a:t>	PyCharm 2021.3.2 (Professional Edition)</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Build #PY-213.6777.50, built on January 27, 2022</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Licensed to </a:t>
            </a:r>
            <a:r>
              <a:rPr lang="zh-CN" altLang="zh-CN" sz="4000" kern="100" dirty="0">
                <a:effectLst/>
                <a:latin typeface="Times New Roman" panose="02020603050405020304" pitchFamily="18" charset="0"/>
                <a:ea typeface="宋体" panose="02010600030101010101" pitchFamily="2" charset="-122"/>
              </a:rPr>
              <a:t>成 孙</a:t>
            </a:r>
          </a:p>
          <a:p>
            <a:pPr marL="266700" algn="just"/>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订阅有效期至</a:t>
            </a:r>
            <a:r>
              <a:rPr lang="en-US" altLang="zh-CN" sz="4000" kern="100" dirty="0">
                <a:effectLst/>
                <a:latin typeface="Times New Roman" panose="02020603050405020304" pitchFamily="18" charset="0"/>
                <a:ea typeface="宋体" panose="02010600030101010101" pitchFamily="2" charset="-122"/>
              </a:rPr>
              <a:t> 2023</a:t>
            </a:r>
            <a:r>
              <a:rPr lang="zh-CN" altLang="zh-CN" sz="4000" kern="100" dirty="0">
                <a:effectLst/>
                <a:latin typeface="Times New Roman" panose="02020603050405020304" pitchFamily="18" charset="0"/>
                <a:ea typeface="宋体" panose="02010600030101010101" pitchFamily="2" charset="-122"/>
              </a:rPr>
              <a:t>年</a:t>
            </a:r>
            <a:r>
              <a:rPr lang="en-US" altLang="zh-CN" sz="4000" kern="100" dirty="0">
                <a:effectLst/>
                <a:latin typeface="Times New Roman" panose="02020603050405020304" pitchFamily="18" charset="0"/>
                <a:ea typeface="宋体" panose="02010600030101010101" pitchFamily="2" charset="-122"/>
              </a:rPr>
              <a:t>10</a:t>
            </a:r>
            <a:r>
              <a:rPr lang="zh-CN" altLang="zh-CN" sz="4000" kern="100" dirty="0">
                <a:effectLst/>
                <a:latin typeface="Times New Roman" panose="02020603050405020304" pitchFamily="18" charset="0"/>
                <a:ea typeface="宋体" panose="02010600030101010101" pitchFamily="2" charset="-122"/>
              </a:rPr>
              <a:t>月</a:t>
            </a:r>
            <a:r>
              <a:rPr lang="en-US" altLang="zh-CN" sz="4000" kern="100" dirty="0">
                <a:effectLst/>
                <a:latin typeface="Times New Roman" panose="02020603050405020304" pitchFamily="18" charset="0"/>
                <a:ea typeface="宋体" panose="02010600030101010101" pitchFamily="2" charset="-122"/>
              </a:rPr>
              <a:t>11</a:t>
            </a:r>
            <a:r>
              <a:rPr lang="zh-CN" altLang="zh-CN" sz="4000" kern="100" dirty="0">
                <a:effectLst/>
                <a:latin typeface="Times New Roman" panose="02020603050405020304" pitchFamily="18" charset="0"/>
                <a:ea typeface="宋体" panose="02010600030101010101" pitchFamily="2" charset="-122"/>
              </a:rPr>
              <a:t>日。</a:t>
            </a:r>
          </a:p>
          <a:p>
            <a:pPr marL="266700" algn="just"/>
            <a:r>
              <a:rPr lang="en-US" altLang="zh-CN" sz="4000" kern="100" dirty="0">
                <a:effectLst/>
                <a:latin typeface="Times New Roman" panose="02020603050405020304" pitchFamily="18" charset="0"/>
                <a:ea typeface="宋体" panose="02010600030101010101" pitchFamily="2" charset="-122"/>
              </a:rPr>
              <a:t>	For educational use only.</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Runtime version: 11.0.13+7-b1751.25 x86_64</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VM: OpenJDK 64-Bit Server VM by JetBrains </a:t>
            </a:r>
            <a:r>
              <a:rPr lang="en-US" altLang="zh-CN" sz="4000" kern="100" dirty="0" err="1">
                <a:effectLst/>
                <a:latin typeface="Times New Roman" panose="02020603050405020304" pitchFamily="18" charset="0"/>
                <a:ea typeface="宋体" panose="02010600030101010101" pitchFamily="2" charset="-122"/>
              </a:rPr>
              <a:t>s.r.o.</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macOS 12.6</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GC: G1 Young Generation, G1 Old Generation</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Memory: 2048M</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Cores: 12</a:t>
            </a:r>
            <a:endParaRPr lang="zh-CN" altLang="zh-CN" sz="4000" kern="100" dirty="0">
              <a:effectLst/>
              <a:latin typeface="Times New Roman" panose="02020603050405020304" pitchFamily="18" charset="0"/>
              <a:ea typeface="宋体" panose="02010600030101010101" pitchFamily="2" charset="-122"/>
            </a:endParaRPr>
          </a:p>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2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72213271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4" name="文本框 13">
            <a:extLst>
              <a:ext uri="{FF2B5EF4-FFF2-40B4-BE49-F238E27FC236}">
                <a16:creationId xmlns:a16="http://schemas.microsoft.com/office/drawing/2014/main" id="{8D323C76-06B7-9034-01AD-39BA7A12AEC0}"/>
              </a:ext>
            </a:extLst>
          </p:cNvPr>
          <p:cNvSpPr txBox="1"/>
          <p:nvPr/>
        </p:nvSpPr>
        <p:spPr>
          <a:xfrm>
            <a:off x="892981" y="2276774"/>
            <a:ext cx="18717176" cy="14465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r>
              <a:rPr lang="en-US" altLang="zh-CN" sz="4400" kern="100" dirty="0">
                <a:effectLst/>
                <a:latin typeface="Times New Roman" panose="02020603050405020304" pitchFamily="18" charset="0"/>
                <a:ea typeface="宋体" panose="02010600030101010101" pitchFamily="2" charset="-122"/>
              </a:rPr>
              <a:t>3.3 </a:t>
            </a:r>
            <a:r>
              <a:rPr lang="zh-CN" altLang="zh-CN" sz="4400" kern="100" dirty="0">
                <a:effectLst/>
                <a:latin typeface="Times New Roman" panose="02020603050405020304" pitchFamily="18" charset="0"/>
                <a:ea typeface="宋体" panose="02010600030101010101" pitchFamily="2" charset="-122"/>
              </a:rPr>
              <a:t>实验结果</a:t>
            </a:r>
          </a:p>
          <a:p>
            <a:pPr algn="just"/>
            <a:r>
              <a:rPr lang="en-US" altLang="zh-CN" sz="4400" kern="100" dirty="0">
                <a:effectLst/>
                <a:latin typeface="宋体" panose="02010600030101010101" pitchFamily="2" charset="-122"/>
                <a:ea typeface="宋体" panose="02010600030101010101" pitchFamily="2" charset="-122"/>
              </a:rPr>
              <a:t>	</a:t>
            </a:r>
            <a:endParaRPr lang="zh-CN" altLang="zh-CN" sz="5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C53B581E-71E8-0E1C-33FB-C035A5BBABFC}"/>
              </a:ext>
            </a:extLst>
          </p:cNvPr>
          <p:cNvSpPr txBox="1"/>
          <p:nvPr/>
        </p:nvSpPr>
        <p:spPr>
          <a:xfrm>
            <a:off x="892981" y="10623555"/>
            <a:ext cx="22068619"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just"/>
            <a:r>
              <a:rPr lang="en-US" altLang="zh-CN" sz="4400" kern="100" dirty="0">
                <a:effectLst/>
                <a:latin typeface="Times New Roman" panose="02020603050405020304" pitchFamily="18" charset="0"/>
                <a:ea typeface="宋体" panose="02010600030101010101" pitchFamily="2" charset="-122"/>
              </a:rPr>
              <a:t>3.4 </a:t>
            </a:r>
            <a:r>
              <a:rPr lang="zh-CN" altLang="zh-CN" sz="4400" kern="100" dirty="0">
                <a:effectLst/>
                <a:latin typeface="Times New Roman" panose="02020603050405020304" pitchFamily="18" charset="0"/>
                <a:ea typeface="宋体" panose="02010600030101010101" pitchFamily="2" charset="-122"/>
              </a:rPr>
              <a:t>实验分析</a:t>
            </a:r>
          </a:p>
          <a:p>
            <a:pPr algn="just"/>
            <a:r>
              <a:rPr lang="zh-CN" altLang="zh-CN" sz="4400" kern="100" dirty="0">
                <a:effectLst/>
                <a:latin typeface="Times New Roman" panose="02020603050405020304" pitchFamily="18" charset="0"/>
                <a:ea typeface="宋体" panose="02010600030101010101" pitchFamily="2" charset="-122"/>
                <a:cs typeface="Times New Roman" panose="02020603050405020304" pitchFamily="18" charset="0"/>
              </a:rPr>
              <a:t>由实验结果我们可以看出，本次试验我们很好的完成实验目标，期待在后期能够继续完善识别的速度和效果。</a:t>
            </a:r>
            <a:endParaRPr lang="zh-CN" altLang="zh-CN" sz="4400" kern="100" dirty="0">
              <a:effectLst/>
              <a:latin typeface="Times New Roman" panose="02020603050405020304" pitchFamily="18" charset="0"/>
              <a:ea typeface="宋体" panose="02010600030101010101" pitchFamily="2" charset="-122"/>
            </a:endParaRPr>
          </a:p>
        </p:txBody>
      </p:sp>
      <p:pic>
        <p:nvPicPr>
          <p:cNvPr id="10" name="图片 9">
            <a:extLst>
              <a:ext uri="{FF2B5EF4-FFF2-40B4-BE49-F238E27FC236}">
                <a16:creationId xmlns:a16="http://schemas.microsoft.com/office/drawing/2014/main" id="{49529554-4CCC-F6A6-3F5E-B406534569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59941" y="3213124"/>
            <a:ext cx="5464117" cy="6779553"/>
          </a:xfrm>
          <a:prstGeom prst="rect">
            <a:avLst/>
          </a:prstGeom>
        </p:spPr>
      </p:pic>
    </p:spTree>
    <p:extLst>
      <p:ext uri="{BB962C8B-B14F-4D97-AF65-F5344CB8AC3E}">
        <p14:creationId xmlns:p14="http://schemas.microsoft.com/office/powerpoint/2010/main" val="78071446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28750" y="716280"/>
            <a:ext cx="21526500" cy="1524000"/>
          </a:xfrm>
        </p:spPr>
        <p:txBody>
          <a:bodyPr/>
          <a:lstStyle/>
          <a:p>
            <a:pPr marL="457199" indent="-457199">
              <a:defRPr sz="8800"/>
            </a:pPr>
            <a:r>
              <a:rPr lang="zh-CN" altLang="en-US" sz="8800" dirty="0"/>
              <a:t>总结与下一步期望</a:t>
            </a:r>
          </a:p>
        </p:txBody>
      </p:sp>
      <p:sp>
        <p:nvSpPr>
          <p:cNvPr id="14" name="文本框 13">
            <a:extLst>
              <a:ext uri="{FF2B5EF4-FFF2-40B4-BE49-F238E27FC236}">
                <a16:creationId xmlns:a16="http://schemas.microsoft.com/office/drawing/2014/main" id="{8D323C76-06B7-9034-01AD-39BA7A12AEC0}"/>
              </a:ext>
            </a:extLst>
          </p:cNvPr>
          <p:cNvSpPr txBox="1"/>
          <p:nvPr/>
        </p:nvSpPr>
        <p:spPr>
          <a:xfrm>
            <a:off x="666750" y="3046517"/>
            <a:ext cx="23050500" cy="84778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25000"/>
              </a:lnSpc>
            </a:pPr>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图像目标检测是指在图像中识别出特定目标并标记其位置的过程。这是一个广泛的研究领域，并且可以应用于许多不同的应用程序，如自动驾驶、机器人、安防、医学影像等。</a:t>
            </a:r>
          </a:p>
          <a:p>
            <a:pPr indent="266700" algn="just">
              <a:lnSpc>
                <a:spcPct val="125000"/>
              </a:lnSpc>
            </a:pPr>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近年来，图像目标检测领域取得了显著进展，其中大量使用深度学习方法，如卷积神经网络</a:t>
            </a:r>
            <a:r>
              <a:rPr lang="en-US" altLang="zh-CN" sz="4000" kern="100" dirty="0">
                <a:effectLst/>
                <a:latin typeface="Times New Roman" panose="02020603050405020304" pitchFamily="18" charset="0"/>
                <a:ea typeface="宋体" panose="02010600030101010101" pitchFamily="2" charset="-122"/>
              </a:rPr>
              <a:t> (CNN)</a:t>
            </a:r>
            <a:r>
              <a:rPr lang="zh-CN" altLang="zh-CN" sz="4000" kern="100" dirty="0">
                <a:effectLst/>
                <a:latin typeface="Times New Roman" panose="02020603050405020304" pitchFamily="18" charset="0"/>
                <a:ea typeface="宋体" panose="02010600030101010101" pitchFamily="2" charset="-122"/>
              </a:rPr>
              <a:t>。目前最先进的方法之一是基于单次推理的检测器，其中包括</a:t>
            </a:r>
            <a:r>
              <a:rPr lang="en-US" altLang="zh-CN" sz="4000" kern="100" dirty="0">
                <a:effectLst/>
                <a:latin typeface="Times New Roman" panose="02020603050405020304" pitchFamily="18" charset="0"/>
                <a:ea typeface="宋体" panose="02010600030101010101" pitchFamily="2" charset="-122"/>
              </a:rPr>
              <a:t> YOLO (You Only Look Once) </a:t>
            </a:r>
            <a:r>
              <a:rPr lang="zh-CN" altLang="zh-CN" sz="4000" kern="100" dirty="0">
                <a:effectLst/>
                <a:latin typeface="Times New Roman" panose="02020603050405020304" pitchFamily="18" charset="0"/>
                <a:ea typeface="宋体" panose="02010600030101010101" pitchFamily="2" charset="-122"/>
              </a:rPr>
              <a:t>和</a:t>
            </a:r>
            <a:r>
              <a:rPr lang="en-US" altLang="zh-CN" sz="4000" kern="100" dirty="0">
                <a:effectLst/>
                <a:latin typeface="Times New Roman" panose="02020603050405020304" pitchFamily="18" charset="0"/>
                <a:ea typeface="宋体" panose="02010600030101010101" pitchFamily="2" charset="-122"/>
              </a:rPr>
              <a:t> SSD (Single Shot Detector)</a:t>
            </a:r>
            <a:r>
              <a:rPr lang="zh-CN" altLang="zh-CN" sz="4000" kern="100" dirty="0">
                <a:effectLst/>
                <a:latin typeface="Times New Roman" panose="02020603050405020304" pitchFamily="18" charset="0"/>
                <a:ea typeface="宋体" panose="02010600030101010101" pitchFamily="2" charset="-122"/>
              </a:rPr>
              <a:t>。这些方法在速度和准确性方面都十分优秀。</a:t>
            </a:r>
          </a:p>
          <a:p>
            <a:pPr algn="just">
              <a:lnSpc>
                <a:spcPct val="125000"/>
              </a:lnSpc>
            </a:pPr>
            <a:r>
              <a:rPr lang="en-US" altLang="zh-CN" sz="4000" kern="100" dirty="0">
                <a:effectLst/>
                <a:latin typeface="Times New Roman" panose="02020603050405020304" pitchFamily="18" charset="0"/>
                <a:ea typeface="宋体" panose="02010600030101010101" pitchFamily="2" charset="-122"/>
              </a:rPr>
              <a:t> </a:t>
            </a:r>
            <a:endParaRPr lang="zh-CN" altLang="zh-CN" sz="4000" kern="100" dirty="0">
              <a:effectLst/>
              <a:latin typeface="Times New Roman" panose="02020603050405020304" pitchFamily="18" charset="0"/>
              <a:ea typeface="宋体" panose="02010600030101010101" pitchFamily="2" charset="-122"/>
            </a:endParaRPr>
          </a:p>
          <a:p>
            <a:pPr indent="266700" algn="just">
              <a:lnSpc>
                <a:spcPct val="125000"/>
              </a:lnSpc>
            </a:pPr>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此外，还有许多基于阶段的方法，例如</a:t>
            </a:r>
            <a:r>
              <a:rPr lang="en-US" altLang="zh-CN" sz="4000" kern="100" dirty="0">
                <a:effectLst/>
                <a:latin typeface="Times New Roman" panose="02020603050405020304" pitchFamily="18" charset="0"/>
                <a:ea typeface="宋体" panose="02010600030101010101" pitchFamily="2" charset="-122"/>
              </a:rPr>
              <a:t> R-CNN (Regions with CNN features) </a:t>
            </a:r>
            <a:r>
              <a:rPr lang="zh-CN" altLang="zh-CN" sz="4000" kern="100" dirty="0">
                <a:effectLst/>
                <a:latin typeface="Times New Roman" panose="02020603050405020304" pitchFamily="18" charset="0"/>
                <a:ea typeface="宋体" panose="02010600030101010101" pitchFamily="2" charset="-122"/>
              </a:rPr>
              <a:t>和</a:t>
            </a:r>
            <a:r>
              <a:rPr lang="en-US" altLang="zh-CN" sz="4000" kern="100" dirty="0">
                <a:effectLst/>
                <a:latin typeface="Times New Roman" panose="02020603050405020304" pitchFamily="18" charset="0"/>
                <a:ea typeface="宋体" panose="02010600030101010101" pitchFamily="2" charset="-122"/>
              </a:rPr>
              <a:t> Fast R-CNN</a:t>
            </a:r>
            <a:r>
              <a:rPr lang="zh-CN" altLang="zh-CN" sz="4000" kern="100" dirty="0">
                <a:effectLst/>
                <a:latin typeface="Times New Roman" panose="02020603050405020304" pitchFamily="18" charset="0"/>
                <a:ea typeface="宋体" panose="02010600030101010101" pitchFamily="2" charset="-122"/>
              </a:rPr>
              <a:t>。这些方法通常比单次推理方法慢，但在准确性方面可能会更好。</a:t>
            </a:r>
          </a:p>
          <a:p>
            <a:pPr indent="266700" algn="just">
              <a:lnSpc>
                <a:spcPct val="125000"/>
              </a:lnSpc>
            </a:pPr>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在未来，预计图像目标检测领域将继续取得进展，并可能出现新的方法和技术。例如，可能会出现更快速、更准确的检测器，并且可能会有更多的应用程序。此外，随着计算能力的提高，可能会出现更复杂的模型，这些模型可能在准确性和性能方面都有所提高。</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548066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28750" y="1252210"/>
            <a:ext cx="21526500" cy="1524000"/>
          </a:xfrm>
        </p:spPr>
        <p:txBody>
          <a:bodyPr/>
          <a:lstStyle/>
          <a:p>
            <a:pPr marL="457199" indent="-457199">
              <a:defRPr sz="8800"/>
            </a:pPr>
            <a:r>
              <a:rPr lang="zh-CN" altLang="en-US" sz="8800" dirty="0"/>
              <a:t>自我评价</a:t>
            </a:r>
          </a:p>
        </p:txBody>
      </p:sp>
      <p:sp>
        <p:nvSpPr>
          <p:cNvPr id="14" name="文本框 13">
            <a:extLst>
              <a:ext uri="{FF2B5EF4-FFF2-40B4-BE49-F238E27FC236}">
                <a16:creationId xmlns:a16="http://schemas.microsoft.com/office/drawing/2014/main" id="{8D323C76-06B7-9034-01AD-39BA7A12AEC0}"/>
              </a:ext>
            </a:extLst>
          </p:cNvPr>
          <p:cNvSpPr txBox="1"/>
          <p:nvPr/>
        </p:nvSpPr>
        <p:spPr>
          <a:xfrm>
            <a:off x="3225338" y="4518872"/>
            <a:ext cx="19232879" cy="28007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indent="266700" algn="just"/>
            <a:r>
              <a:rPr lang="en-US" altLang="zh-CN" sz="4400" kern="100" dirty="0">
                <a:effectLst/>
                <a:latin typeface="Times New Roman" panose="02020603050405020304" pitchFamily="18" charset="0"/>
                <a:ea typeface="宋体" panose="02010600030101010101" pitchFamily="2" charset="-122"/>
              </a:rPr>
              <a:t>	</a:t>
            </a:r>
            <a:r>
              <a:rPr lang="zh-CN" altLang="zh-CN" sz="4400" kern="100" dirty="0">
                <a:effectLst/>
                <a:latin typeface="Times New Roman" panose="02020603050405020304" pitchFamily="18" charset="0"/>
                <a:ea typeface="宋体" panose="02010600030101010101" pitchFamily="2" charset="-122"/>
              </a:rPr>
              <a:t>通过这次试验我使用</a:t>
            </a:r>
            <a:r>
              <a:rPr lang="en-US" altLang="zh-CN" sz="4400" kern="100" dirty="0">
                <a:effectLst/>
                <a:latin typeface="Times New Roman" panose="02020603050405020304" pitchFamily="18" charset="0"/>
                <a:ea typeface="宋体" panose="02010600030101010101" pitchFamily="2" charset="-122"/>
              </a:rPr>
              <a:t>R-CNN</a:t>
            </a:r>
            <a:r>
              <a:rPr lang="zh-CN" altLang="zh-CN" sz="4400" kern="100" dirty="0">
                <a:effectLst/>
                <a:latin typeface="Times New Roman" panose="02020603050405020304" pitchFamily="18" charset="0"/>
                <a:ea typeface="宋体" panose="02010600030101010101" pitchFamily="2" charset="-122"/>
              </a:rPr>
              <a:t>模型，完成了图像目标检测，其准确率达到我们预期的标准。在实验过程中我学到了编程的技巧和方法，以及阅读代码的能力。本次机器学习大作业是一次很好的机会，让我的能力得到了很大的提升。</a:t>
            </a:r>
          </a:p>
          <a:p>
            <a:pPr indent="266700" algn="just"/>
            <a:endParaRPr lang="zh-CN" altLang="zh-CN" sz="4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31414847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en-US" sz="8800" dirty="0"/>
              <a:t>完整代码及注释</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1" name="图片 20" descr="文本&#10;&#10;描述已自动生成">
            <a:extLst>
              <a:ext uri="{FF2B5EF4-FFF2-40B4-BE49-F238E27FC236}">
                <a16:creationId xmlns:a16="http://schemas.microsoft.com/office/drawing/2014/main" id="{D3FFB3CB-8123-C253-3741-69A4ECE947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329" y="2576945"/>
            <a:ext cx="7772400" cy="9524149"/>
          </a:xfrm>
          <a:prstGeom prst="rect">
            <a:avLst/>
          </a:prstGeom>
        </p:spPr>
      </p:pic>
      <p:pic>
        <p:nvPicPr>
          <p:cNvPr id="23" name="图片 22" descr="文本&#10;&#10;描述已自动生成">
            <a:extLst>
              <a:ext uri="{FF2B5EF4-FFF2-40B4-BE49-F238E27FC236}">
                <a16:creationId xmlns:a16="http://schemas.microsoft.com/office/drawing/2014/main" id="{181D26FB-11A8-A812-1D05-6E8244FBC1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9729" y="2576945"/>
            <a:ext cx="7772400" cy="9524149"/>
          </a:xfrm>
          <a:prstGeom prst="rect">
            <a:avLst/>
          </a:prstGeom>
        </p:spPr>
      </p:pic>
      <p:pic>
        <p:nvPicPr>
          <p:cNvPr id="25" name="图片 24" descr="文本&#10;&#10;描述已自动生成">
            <a:extLst>
              <a:ext uri="{FF2B5EF4-FFF2-40B4-BE49-F238E27FC236}">
                <a16:creationId xmlns:a16="http://schemas.microsoft.com/office/drawing/2014/main" id="{CBB15C5A-4B24-E3CE-607B-9923DFFA1A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84271" y="2576945"/>
            <a:ext cx="7772400" cy="9524149"/>
          </a:xfrm>
          <a:prstGeom prst="rect">
            <a:avLst/>
          </a:prstGeom>
        </p:spPr>
      </p:pic>
    </p:spTree>
    <p:extLst>
      <p:ext uri="{BB962C8B-B14F-4D97-AF65-F5344CB8AC3E}">
        <p14:creationId xmlns:p14="http://schemas.microsoft.com/office/powerpoint/2010/main" val="165988899"/>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2">
  <a:themeElements>
    <a:clrScheme name="New_Template2">
      <a:dk1>
        <a:srgbClr val="C000EB"/>
      </a:dk1>
      <a:lt1>
        <a:srgbClr val="EBEBEB"/>
      </a:lt1>
      <a:dk2>
        <a:srgbClr val="525252"/>
      </a:dk2>
      <a:lt2>
        <a:srgbClr val="C9C9C9"/>
      </a:lt2>
      <a:accent1>
        <a:srgbClr val="619AE3"/>
      </a:accent1>
      <a:accent2>
        <a:srgbClr val="54BFB9"/>
      </a:accent2>
      <a:accent3>
        <a:srgbClr val="29C439"/>
      </a:accent3>
      <a:accent4>
        <a:srgbClr val="EDAC0F"/>
      </a:accent4>
      <a:accent5>
        <a:srgbClr val="D41D04"/>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Neue"/>
        <a:ea typeface="Helvetica Neue"/>
        <a:cs typeface="Helvetica Neue"/>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FFFFFF"/>
            </a:solidFill>
            <a:effectLst>
              <a:outerShdw blurRad="38100" dist="12700" dir="5400000" rotWithShape="0">
                <a:srgbClr val="000000">
                  <a:alpha val="80000"/>
                </a:srgbClr>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2">
  <a:themeElements>
    <a:clrScheme name="New_Template2">
      <a:dk1>
        <a:srgbClr val="000000"/>
      </a:dk1>
      <a:lt1>
        <a:srgbClr val="FFFFFF"/>
      </a:lt1>
      <a:dk2>
        <a:srgbClr val="525252"/>
      </a:dk2>
      <a:lt2>
        <a:srgbClr val="C9C9C9"/>
      </a:lt2>
      <a:accent1>
        <a:srgbClr val="619AE3"/>
      </a:accent1>
      <a:accent2>
        <a:srgbClr val="54BFB9"/>
      </a:accent2>
      <a:accent3>
        <a:srgbClr val="29C439"/>
      </a:accent3>
      <a:accent4>
        <a:srgbClr val="EDAC0F"/>
      </a:accent4>
      <a:accent5>
        <a:srgbClr val="D41D04"/>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Neue"/>
        <a:ea typeface="Helvetica Neue"/>
        <a:cs typeface="Helvetica Neue"/>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FFFFFF"/>
            </a:solidFill>
            <a:effectLst>
              <a:outerShdw blurRad="38100" dist="12700" dir="5400000" rotWithShape="0">
                <a:srgbClr val="000000">
                  <a:alpha val="80000"/>
                </a:srgbClr>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178</TotalTime>
  <Words>863</Words>
  <Application>Microsoft Macintosh PowerPoint</Application>
  <PresentationFormat>自定义</PresentationFormat>
  <Paragraphs>46</Paragraphs>
  <Slides>11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宋体</vt:lpstr>
      <vt:lpstr>Arial</vt:lpstr>
      <vt:lpstr>Helvetica Neue</vt:lpstr>
      <vt:lpstr>Helvetica Neue Medium</vt:lpstr>
      <vt:lpstr>Segoe UI</vt:lpstr>
      <vt:lpstr>Times New Roman</vt:lpstr>
      <vt:lpstr>New_Template2</vt:lpstr>
      <vt:lpstr>机器学习大作业答辩</vt:lpstr>
      <vt:lpstr>图像目标检测摘要</vt:lpstr>
      <vt:lpstr>针对研究内容采取的具体的技术方案</vt:lpstr>
      <vt:lpstr>实验及结果分析 </vt:lpstr>
      <vt:lpstr>实验及结果分析 </vt:lpstr>
      <vt:lpstr>实验及结果分析 </vt:lpstr>
      <vt:lpstr>总结与下一步期望</vt:lpstr>
      <vt:lpstr>自我评价</vt:lpstr>
      <vt:lpstr>完整代码及注释</vt:lpstr>
      <vt:lpstr>完整代码及注释</vt:lpstr>
      <vt:lpstr>谢谢老师的指导和同学们的帮助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数据结构答辩</dc:title>
  <cp:lastModifiedBy>成 孙</cp:lastModifiedBy>
  <cp:revision>15</cp:revision>
  <dcterms:modified xsi:type="dcterms:W3CDTF">2023-02-05T16:16:00Z</dcterms:modified>
</cp:coreProperties>
</file>